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notesMasterIdLst>
    <p:notesMasterId r:id="rId18"/>
  </p:notesMasterIdLst>
  <p:sldIdLst>
    <p:sldId id="256" r:id="rId2"/>
    <p:sldId id="257" r:id="rId3"/>
    <p:sldId id="269" r:id="rId4"/>
    <p:sldId id="312" r:id="rId5"/>
    <p:sldId id="311" r:id="rId6"/>
    <p:sldId id="313" r:id="rId7"/>
    <p:sldId id="314" r:id="rId8"/>
    <p:sldId id="315" r:id="rId9"/>
    <p:sldId id="316" r:id="rId10"/>
    <p:sldId id="310" r:id="rId11"/>
    <p:sldId id="271" r:id="rId12"/>
    <p:sldId id="272" r:id="rId13"/>
    <p:sldId id="273" r:id="rId14"/>
    <p:sldId id="274" r:id="rId15"/>
    <p:sldId id="275" r:id="rId16"/>
    <p:sldId id="276" r:id="rId17"/>
  </p:sldIdLst>
  <p:sldSz cx="9144000" cy="6858000" type="screen4x3"/>
  <p:notesSz cx="6858000" cy="9144000"/>
  <p:embeddedFontLst>
    <p:embeddedFont>
      <p:font typeface="a옛날목욕탕L" panose="02020600000000000000" pitchFamily="18" charset="-127"/>
      <p:regular r:id="rId19"/>
    </p:embeddedFont>
    <p:embeddedFont>
      <p:font typeface="Corbel" panose="020B0503020204020204" pitchFamily="34" charset="0"/>
      <p:regular r:id="rId20"/>
      <p:bold r:id="rId21"/>
      <p:italic r:id="rId22"/>
      <p:boldItalic r:id="rId2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9D4"/>
    <a:srgbClr val="D4E5F7"/>
    <a:srgbClr val="BAE18F"/>
    <a:srgbClr val="FFFFFF"/>
    <a:srgbClr val="ACCBF9"/>
    <a:srgbClr val="BDDADF"/>
    <a:srgbClr val="D8D3D9"/>
    <a:srgbClr val="4A66A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4" autoAdjust="0"/>
    <p:restoredTop sz="87624" autoAdjust="0"/>
  </p:normalViewPr>
  <p:slideViewPr>
    <p:cSldViewPr>
      <p:cViewPr>
        <p:scale>
          <a:sx n="62" d="100"/>
          <a:sy n="62" d="100"/>
        </p:scale>
        <p:origin x="178" y="264"/>
      </p:cViewPr>
      <p:guideLst>
        <p:guide orient="horz" pos="2159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jpeg>
</file>

<file path=ppt/media/image7.jpe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>
                <a:latin typeface="a옛날목욕탕L"/>
                <a:ea typeface="a옛날목욕탕L"/>
              </a:defRPr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>
                <a:latin typeface="a옛날목욕탕L"/>
                <a:ea typeface="a옛날목욕탕L"/>
              </a:defRPr>
            </a:lvl1pPr>
          </a:lstStyle>
          <a:p>
            <a:pPr lvl="0">
              <a:defRPr/>
            </a:pPr>
            <a:fld id="{B09C9EC2-5C80-451A-AC99-976FB0F26441}" type="datetime1">
              <a:rPr lang="ko-KR" altLang="en-US"/>
              <a:pPr lvl="0">
                <a:defRPr/>
              </a:pPr>
              <a:t>2019-11-12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>
                <a:latin typeface="a옛날목욕탕L"/>
                <a:ea typeface="a옛날목욕탕L"/>
              </a:defRPr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>
                <a:latin typeface="a옛날목욕탕L"/>
                <a:ea typeface="a옛날목욕탕L"/>
              </a:defRPr>
            </a:lvl1pPr>
          </a:lstStyle>
          <a:p>
            <a:pPr lvl="0">
              <a:defRPr/>
            </a:pPr>
            <a:fld id="{363CDCCF-A8C4-4904-BCC7-B9BBA43973D9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37968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a옛날목욕탕L"/>
        <a:ea typeface="a옛날목욕탕L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a옛날목욕탕L"/>
        <a:ea typeface="a옛날목욕탕L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a옛날목욕탕L"/>
        <a:ea typeface="a옛날목욕탕L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a옛날목욕탕L"/>
        <a:ea typeface="a옛날목욕탕L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a옛날목욕탕L"/>
        <a:ea typeface="a옛날목욕탕L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 lang="ko-KR" altLang="en-US"/>
            </a:pPr>
            <a:fld id="{152A8D0F-43F9-4162-9C69-315F78AC9CC4}" type="slidenum">
              <a:rPr lang="en-US" altLang="en-US">
                <a:solidFill>
                  <a:prstClr val="black"/>
                </a:solidFill>
              </a:rPr>
              <a:pPr>
                <a:defRPr lang="ko-KR" altLang="en-US"/>
              </a:pPr>
              <a:t>1</a:t>
            </a:fld>
            <a:endParaRPr lang="en-US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06481619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11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5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9813170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822704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82879" y="182879"/>
            <a:ext cx="8778240" cy="6492240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2485" y="882376"/>
            <a:ext cx="747522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6000" b="1" cap="all" baseline="0">
                <a:solidFill>
                  <a:srgbClr val="FFFF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82148" y="3869635"/>
            <a:ext cx="6575895" cy="1388165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rgbClr val="FFFFFF"/>
                </a:solidFill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 lang="ko-KR" altLang="en-US"/>
            </a:pPr>
            <a:fld id="{1BAD6368-FC96-42FA-B734-0A9AE35818EC}" type="datetime1">
              <a:rPr lang="ko-KR" altLang="en-US" smtClean="0"/>
              <a:pPr>
                <a:defRPr lang="ko-KR" altLang="en-US"/>
              </a:pPr>
              <a:t>2019-11-12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 lang="ko-KR" altLang="en-US"/>
            </a:pP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 lang="ko-KR" altLang="en-US"/>
            </a:pPr>
            <a:fld id="{81DE179D-4423-486F-9ECD-240AFE7F58C5}" type="slidenum">
              <a:rPr lang="ko-KR" altLang="en-US" smtClean="0"/>
              <a:pPr>
                <a:defRPr lang="ko-KR" altLang="en-US"/>
              </a:pPr>
              <a:t>‹#›</a:t>
            </a:fld>
            <a:endParaRPr lang="ko-KR" alt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483995" y="3733800"/>
            <a:ext cx="61722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08964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2019-11-12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9201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762000"/>
            <a:ext cx="1743075" cy="541020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7250" y="762000"/>
            <a:ext cx="5572125" cy="541020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2019-11-12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7947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1000"/>
              </a:spcBef>
              <a:defRPr/>
            </a:lvl1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2019-11-12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2716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9818" y="1173575"/>
            <a:ext cx="747522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6000" b="0" cap="all" baseline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2446" y="4154520"/>
            <a:ext cx="6576822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2019-11-12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1485900" y="4020408"/>
            <a:ext cx="61722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8452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7250" y="2057399"/>
            <a:ext cx="3566160" cy="402336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0709" y="2057400"/>
            <a:ext cx="3566160" cy="402336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2019-11-12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66039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7250" y="2001511"/>
            <a:ext cx="356616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7250" y="2721483"/>
            <a:ext cx="3566160" cy="338328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01880" y="1999032"/>
            <a:ext cx="356616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01880" y="2719322"/>
            <a:ext cx="3566160" cy="338328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2019-11-12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200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2019-11-12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91048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2019-11-12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61448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7250" y="1097280"/>
            <a:ext cx="283464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30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29314" y="1097280"/>
            <a:ext cx="4149638" cy="466344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7250" y="2834640"/>
            <a:ext cx="2834640" cy="292608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275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2019-11-12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80007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7250" y="1097280"/>
            <a:ext cx="283464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30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19107" y="1069847"/>
            <a:ext cx="4257703" cy="4645153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1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7250" y="2834640"/>
            <a:ext cx="283464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275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2019-11-12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83062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82880" y="182880"/>
            <a:ext cx="8778240" cy="6492240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57250" y="609600"/>
            <a:ext cx="740664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7251" y="2057400"/>
            <a:ext cx="7404653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7247" y="6223829"/>
            <a:ext cx="174680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defRPr>
            </a:lvl1pPr>
          </a:lstStyle>
          <a:p>
            <a:pPr defTabSz="457200" latinLnBrk="0"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 defTabSz="457200" latinLnBrk="0">
                <a:defRPr lang="ko-KR" altLang="en-US"/>
              </a:pPr>
              <a:t>2019-11-12</a:t>
            </a:fld>
            <a:endParaRPr lang="ko-KR" altLang="en-US" dirty="0">
              <a:solidFill>
                <a:srgbClr val="4A66AC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61861" y="6223829"/>
            <a:ext cx="353833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accent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defRPr>
            </a:lvl1pPr>
          </a:lstStyle>
          <a:p>
            <a:pPr defTabSz="457200" latinLnBrk="0">
              <a:defRPr lang="ko-KR" altLang="en-US"/>
            </a:pPr>
            <a:endParaRPr lang="ko-KR" altLang="en-US" dirty="0">
              <a:solidFill>
                <a:srgbClr val="4A66AC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7148" y="6223829"/>
            <a:ext cx="1279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accent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defRPr>
            </a:lvl1pPr>
          </a:lstStyle>
          <a:p>
            <a:pPr defTabSz="457200" latinLnBrk="0"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 defTabSz="457200" latinLnBrk="0">
                <a:defRPr lang="ko-KR" altLang="en-US"/>
              </a:pPr>
              <a:t>‹#›</a:t>
            </a:fld>
            <a:endParaRPr lang="ko-KR" altLang="en-US" dirty="0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70265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40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j-cs"/>
        </a:defRPr>
      </a:lvl1pPr>
    </p:titleStyle>
    <p:bodyStyle>
      <a:lvl1pPr marL="171450" indent="-137160" algn="l" defTabSz="685800" rtl="0" eaLnBrk="1" latinLnBrk="1" hangingPunct="1">
        <a:lnSpc>
          <a:spcPct val="90000"/>
        </a:lnSpc>
        <a:spcBef>
          <a:spcPts val="1000"/>
        </a:spcBef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n-cs"/>
        </a:defRPr>
      </a:lvl1pPr>
      <a:lvl2pPr marL="342900" indent="-13716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n-cs"/>
        </a:defRPr>
      </a:lvl2pPr>
      <a:lvl3pPr marL="548640" indent="-13716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n-cs"/>
        </a:defRPr>
      </a:lvl3pPr>
      <a:lvl4pPr marL="754380" indent="-13716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n-cs"/>
        </a:defRPr>
      </a:lvl4pPr>
      <a:lvl5pPr marL="920120" indent="-13716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n-cs"/>
        </a:defRPr>
      </a:lvl5pPr>
      <a:lvl6pPr marL="1100000" indent="-17145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300000" indent="-17145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1500000" indent="-17145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1700000" indent="-17145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7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eg"/><Relationship Id="rId5" Type="http://schemas.microsoft.com/office/2007/relationships/hdphoto" Target="../media/hdphoto1.wdp"/><Relationship Id="rId4" Type="http://schemas.openxmlformats.org/officeDocument/2006/relationships/image" Target="../media/image5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3.png"/><Relationship Id="rId4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563888" y="3789040"/>
            <a:ext cx="4915494" cy="2492990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>
                <a:rot lat="0" lon="0" rev="1200000"/>
              </a:lightRig>
            </a:scene3d>
          </a:bodyPr>
          <a:lstStyle>
            <a:defPPr>
              <a:defRPr lang="ko-KR"/>
            </a:defPPr>
            <a:lvl1pPr algn="dist">
              <a:defRPr>
                <a:ln w="9525">
                  <a:solidFill>
                    <a:schemeClr val="bg1">
                      <a:alpha val="0"/>
                    </a:schemeClr>
                  </a:solidFill>
                </a:ln>
                <a:latin typeface="Yoon 윤고딕 520_TT"/>
                <a:ea typeface="Yoon 윤고딕 520_TT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ko-KR" altLang="en-US" sz="2400" b="1" spc="300" dirty="0" err="1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캡스톤</a:t>
            </a:r>
            <a:r>
              <a:rPr lang="ko-KR" altLang="en-US" sz="24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디자인 </a:t>
            </a:r>
            <a:r>
              <a:rPr lang="en-US" altLang="ko-KR" sz="24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G</a:t>
            </a:r>
            <a:r>
              <a:rPr lang="ko-KR" altLang="en-US" sz="24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조</a:t>
            </a:r>
            <a:endParaRPr lang="en-US" altLang="ko-KR" sz="2400" b="1" spc="300" dirty="0">
              <a:ln w="6600">
                <a:solidFill>
                  <a:prstClr val="black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prstClr val="black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20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20154227 </a:t>
            </a:r>
            <a:r>
              <a:rPr lang="ko-KR" altLang="en-US" sz="20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김다현 </a:t>
            </a:r>
            <a:endParaRPr lang="en-US" altLang="ko-KR" sz="2000" b="1" spc="300" dirty="0">
              <a:ln w="6600">
                <a:solidFill>
                  <a:prstClr val="black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prstClr val="black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20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20154307 </a:t>
            </a:r>
            <a:r>
              <a:rPr lang="ko-KR" altLang="en-US" sz="2000" b="1" spc="300" dirty="0" err="1">
                <a:ln w="6600">
                  <a:solidFill>
                    <a:prstClr val="black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김보령</a:t>
            </a:r>
            <a:endParaRPr lang="en-US" altLang="ko-KR" sz="2000" b="1" spc="300" dirty="0">
              <a:ln w="6600">
                <a:solidFill>
                  <a:prstClr val="black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prstClr val="black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20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BAE18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20154228 </a:t>
            </a:r>
            <a:r>
              <a:rPr lang="ko-KR" altLang="en-US" sz="2000" b="1" spc="300" dirty="0" err="1">
                <a:ln w="6600">
                  <a:solidFill>
                    <a:prstClr val="black"/>
                  </a:solidFill>
                  <a:prstDash val="solid"/>
                </a:ln>
                <a:solidFill>
                  <a:srgbClr val="BAE18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정혜수</a:t>
            </a:r>
            <a:endParaRPr lang="en-US" altLang="ko-KR" sz="2000" b="1" spc="300" dirty="0">
              <a:ln w="6600">
                <a:solidFill>
                  <a:prstClr val="black"/>
                </a:solidFill>
                <a:prstDash val="solid"/>
              </a:ln>
              <a:solidFill>
                <a:srgbClr val="BAE18F"/>
              </a:solidFill>
              <a:effectLst>
                <a:outerShdw dist="38100" dir="2700000" algn="tl" rotWithShape="0">
                  <a:prstClr val="black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20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20154308 </a:t>
            </a:r>
            <a:r>
              <a:rPr lang="ko-KR" altLang="en-US" sz="20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이은진</a:t>
            </a:r>
            <a:endParaRPr lang="en-US" altLang="ko-KR" sz="2000" b="1" spc="300" dirty="0">
              <a:ln w="9525">
                <a:solidFill>
                  <a:schemeClr val="tx2"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dist="63500" dir="600000" sx="56000" sy="56000" algn="l" rotWithShape="0">
                  <a:prstClr val="black">
                    <a:alpha val="0"/>
                  </a:prstClr>
                </a:outerShdw>
              </a:effectLst>
              <a:latin typeface="a옛날목욕탕L" panose="02020600000000000000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59632" y="2636912"/>
            <a:ext cx="6552728" cy="936104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algn="ctr" defTabSz="457200" latinLnBrk="0">
              <a:defRPr lang="ko-KR" altLang="en-US"/>
            </a:pPr>
            <a:r>
              <a:rPr lang="ko-KR" altLang="en-US" sz="5400" b="1" spc="600" dirty="0" err="1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유니스크</a:t>
            </a:r>
            <a:r>
              <a:rPr lang="en-US" altLang="ko-KR" sz="5400" b="1" spc="6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-UNISK</a:t>
            </a:r>
          </a:p>
        </p:txBody>
      </p:sp>
    </p:spTree>
    <p:extLst>
      <p:ext uri="{BB962C8B-B14F-4D97-AF65-F5344CB8AC3E}">
        <p14:creationId xmlns:p14="http://schemas.microsoft.com/office/powerpoint/2010/main" val="34826219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안드로이드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스튜디오  </a:t>
            </a:r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- 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 인식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1-3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1028" name="Picture 4" descr="실루엣, 고립된, 남자, 사람들, 서있는, 무기, 사업, 궁금, 이야기, 방향, 정보, 운동">
            <a:extLst>
              <a:ext uri="{FF2B5EF4-FFF2-40B4-BE49-F238E27FC236}">
                <a16:creationId xmlns:a16="http://schemas.microsoft.com/office/drawing/2014/main" id="{530ED1F4-16CB-4B88-A144-5236933327B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37942" y="3935035"/>
            <a:ext cx="838913" cy="1677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4" name="타원형 설명선 11">
            <a:extLst>
              <a:ext uri="{FF2B5EF4-FFF2-40B4-BE49-F238E27FC236}">
                <a16:creationId xmlns:a16="http://schemas.microsoft.com/office/drawing/2014/main" id="{D42C3380-686E-46E9-B582-7BC9F942C7E0}"/>
              </a:ext>
            </a:extLst>
          </p:cNvPr>
          <p:cNvSpPr/>
          <p:nvPr/>
        </p:nvSpPr>
        <p:spPr>
          <a:xfrm>
            <a:off x="254227" y="2961161"/>
            <a:ext cx="1332149" cy="544486"/>
          </a:xfrm>
          <a:prstGeom prst="wedgeEllipseCallout">
            <a:avLst>
              <a:gd name="adj1" fmla="val 11900"/>
              <a:gd name="adj2" fmla="val 91266"/>
            </a:avLst>
          </a:prstGeom>
          <a:solidFill>
            <a:schemeClr val="accent3">
              <a:lumMod val="20000"/>
              <a:lumOff val="80000"/>
            </a:schemeClr>
          </a:solidFill>
          <a:ln w="254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내려줘 </a:t>
            </a:r>
            <a:r>
              <a:rPr lang="en-US" altLang="ko-KR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!!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EB1BE683-4FB5-46CB-A2FD-F576039B57BB}"/>
              </a:ext>
            </a:extLst>
          </p:cNvPr>
          <p:cNvSpPr txBox="1"/>
          <p:nvPr/>
        </p:nvSpPr>
        <p:spPr>
          <a:xfrm>
            <a:off x="240223" y="5543254"/>
            <a:ext cx="1810035" cy="918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1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 명령어</a:t>
            </a:r>
            <a:endParaRPr lang="en-US" altLang="ko-KR" sz="19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(</a:t>
            </a:r>
            <a:r>
              <a:rPr lang="ko-KR" altLang="en-US" sz="1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내려줘</a:t>
            </a:r>
            <a:r>
              <a:rPr lang="en-US" altLang="ko-KR" sz="1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, </a:t>
            </a:r>
            <a:r>
              <a:rPr lang="ko-KR" altLang="en-US" sz="1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올려줘</a:t>
            </a:r>
            <a:r>
              <a:rPr lang="en-US" altLang="ko-KR" sz="19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)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19670611-7B7E-4E8A-9EC3-AEC887C126D9}"/>
              </a:ext>
            </a:extLst>
          </p:cNvPr>
          <p:cNvSpPr txBox="1"/>
          <p:nvPr/>
        </p:nvSpPr>
        <p:spPr>
          <a:xfrm>
            <a:off x="1868971" y="2969643"/>
            <a:ext cx="1361737" cy="459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STT(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텍스트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)</a:t>
            </a: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A0120FAE-155B-4E10-8FC7-A595BF71F0C4}"/>
              </a:ext>
            </a:extLst>
          </p:cNvPr>
          <p:cNvSpPr/>
          <p:nvPr/>
        </p:nvSpPr>
        <p:spPr>
          <a:xfrm>
            <a:off x="1629194" y="1579865"/>
            <a:ext cx="1835696" cy="1381296"/>
          </a:xfrm>
          <a:prstGeom prst="roundRect">
            <a:avLst/>
          </a:prstGeom>
          <a:noFill/>
          <a:ln w="57150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30" name="Picture 6" descr="음성인식 구글에 대한 이미지 검색결과">
            <a:extLst>
              <a:ext uri="{FF2B5EF4-FFF2-40B4-BE49-F238E27FC236}">
                <a16:creationId xmlns:a16="http://schemas.microsoft.com/office/drawing/2014/main" id="{F6749DB7-FFA9-4BC7-89D8-1C1D8E248FC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25388" b="74615" l="35550" r="64449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1938" t="19234" r="31939" b="19232"/>
          <a:stretch/>
        </p:blipFill>
        <p:spPr bwMode="auto">
          <a:xfrm>
            <a:off x="2322326" y="2456467"/>
            <a:ext cx="484613" cy="4846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B732A4E5-17CD-4935-821F-87C6E370B1A3}"/>
              </a:ext>
            </a:extLst>
          </p:cNvPr>
          <p:cNvSpPr txBox="1"/>
          <p:nvPr/>
        </p:nvSpPr>
        <p:spPr>
          <a:xfrm>
            <a:off x="1898559" y="1797121"/>
            <a:ext cx="13321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내려줘</a:t>
            </a:r>
            <a:endParaRPr lang="en-US" altLang="ko-KR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en-US" altLang="ko-KR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…</a:t>
            </a:r>
          </a:p>
        </p:txBody>
      </p:sp>
      <p:sp>
        <p:nvSpPr>
          <p:cNvPr id="32" name="화살표: 오른쪽 31">
            <a:extLst>
              <a:ext uri="{FF2B5EF4-FFF2-40B4-BE49-F238E27FC236}">
                <a16:creationId xmlns:a16="http://schemas.microsoft.com/office/drawing/2014/main" id="{EE958725-AB3A-481F-94F0-615CE4FB67A5}"/>
              </a:ext>
            </a:extLst>
          </p:cNvPr>
          <p:cNvSpPr/>
          <p:nvPr/>
        </p:nvSpPr>
        <p:spPr>
          <a:xfrm>
            <a:off x="3377782" y="3003725"/>
            <a:ext cx="628568" cy="459357"/>
          </a:xfrm>
          <a:prstGeom prst="rightArrow">
            <a:avLst/>
          </a:prstGeom>
          <a:solidFill>
            <a:srgbClr val="9BA9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032" name="Picture 8" descr="블루투스에 대한 이미지 검색결과">
            <a:extLst>
              <a:ext uri="{FF2B5EF4-FFF2-40B4-BE49-F238E27FC236}">
                <a16:creationId xmlns:a16="http://schemas.microsoft.com/office/drawing/2014/main" id="{D1CE811E-A22B-485D-AFDF-21732E51C0F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04322" y="1704863"/>
            <a:ext cx="1131299" cy="1131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DC60CC76-14DC-4F07-B427-6D1050FEAAC4}"/>
              </a:ext>
            </a:extLst>
          </p:cNvPr>
          <p:cNvSpPr txBox="1"/>
          <p:nvPr/>
        </p:nvSpPr>
        <p:spPr>
          <a:xfrm>
            <a:off x="4047811" y="2961161"/>
            <a:ext cx="1444322" cy="459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텍스트 이동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1034" name="Picture 10" descr="아두이노에 대한 이미지 검색결과">
            <a:extLst>
              <a:ext uri="{FF2B5EF4-FFF2-40B4-BE49-F238E27FC236}">
                <a16:creationId xmlns:a16="http://schemas.microsoft.com/office/drawing/2014/main" id="{B82DB38E-9DDB-4599-88A1-FDC0CFDF24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5053" y="1704864"/>
            <a:ext cx="1588293" cy="1054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8" name="화살표: 오른쪽 37">
            <a:extLst>
              <a:ext uri="{FF2B5EF4-FFF2-40B4-BE49-F238E27FC236}">
                <a16:creationId xmlns:a16="http://schemas.microsoft.com/office/drawing/2014/main" id="{ACFB07DB-E41B-4051-B6E0-F42959CDFC0E}"/>
              </a:ext>
            </a:extLst>
          </p:cNvPr>
          <p:cNvSpPr/>
          <p:nvPr/>
        </p:nvSpPr>
        <p:spPr>
          <a:xfrm>
            <a:off x="5480165" y="3003725"/>
            <a:ext cx="628568" cy="459357"/>
          </a:xfrm>
          <a:prstGeom prst="rightArrow">
            <a:avLst/>
          </a:prstGeom>
          <a:solidFill>
            <a:srgbClr val="9BA9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22B82844-6646-464A-A85F-6735CAC6DCCD}"/>
              </a:ext>
            </a:extLst>
          </p:cNvPr>
          <p:cNvSpPr txBox="1"/>
          <p:nvPr/>
        </p:nvSpPr>
        <p:spPr>
          <a:xfrm>
            <a:off x="6182657" y="2795503"/>
            <a:ext cx="1332149" cy="874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텍스트를 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숫자로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0" name="화살표: 오른쪽 39">
            <a:extLst>
              <a:ext uri="{FF2B5EF4-FFF2-40B4-BE49-F238E27FC236}">
                <a16:creationId xmlns:a16="http://schemas.microsoft.com/office/drawing/2014/main" id="{EDC18F23-5122-43F1-9B50-C3AB72AAF560}"/>
              </a:ext>
            </a:extLst>
          </p:cNvPr>
          <p:cNvSpPr/>
          <p:nvPr/>
        </p:nvSpPr>
        <p:spPr>
          <a:xfrm rot="5400000">
            <a:off x="6554915" y="3916649"/>
            <a:ext cx="628568" cy="459357"/>
          </a:xfrm>
          <a:prstGeom prst="rightArrow">
            <a:avLst/>
          </a:prstGeom>
          <a:solidFill>
            <a:srgbClr val="9BA9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8CE0D43-A985-4AA6-96F5-146035661659}"/>
              </a:ext>
            </a:extLst>
          </p:cNvPr>
          <p:cNvSpPr txBox="1"/>
          <p:nvPr/>
        </p:nvSpPr>
        <p:spPr>
          <a:xfrm>
            <a:off x="6182657" y="4394064"/>
            <a:ext cx="1332149" cy="4593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대칭값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(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숫자</a:t>
            </a:r>
            <a:r>
              <a:rPr lang="en-US" altLang="ko-KR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)</a:t>
            </a:r>
          </a:p>
        </p:txBody>
      </p:sp>
      <p:sp>
        <p:nvSpPr>
          <p:cNvPr id="42" name="화살표: 오른쪽 41">
            <a:extLst>
              <a:ext uri="{FF2B5EF4-FFF2-40B4-BE49-F238E27FC236}">
                <a16:creationId xmlns:a16="http://schemas.microsoft.com/office/drawing/2014/main" id="{AB8D790C-D1BD-4D34-B1D1-3B0D0D74BF40}"/>
              </a:ext>
            </a:extLst>
          </p:cNvPr>
          <p:cNvSpPr/>
          <p:nvPr/>
        </p:nvSpPr>
        <p:spPr>
          <a:xfrm rot="5400000">
            <a:off x="6554915" y="5033165"/>
            <a:ext cx="628568" cy="459357"/>
          </a:xfrm>
          <a:prstGeom prst="rightArrow">
            <a:avLst/>
          </a:prstGeom>
          <a:solidFill>
            <a:srgbClr val="9BA9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AD7A3B9F-12C9-407F-9142-7A77B014AD46}"/>
              </a:ext>
            </a:extLst>
          </p:cNvPr>
          <p:cNvSpPr txBox="1"/>
          <p:nvPr/>
        </p:nvSpPr>
        <p:spPr>
          <a:xfrm>
            <a:off x="6182657" y="5634430"/>
            <a:ext cx="1332149" cy="87485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리니얼</a:t>
            </a:r>
            <a:r>
              <a:rPr lang="ko-KR" altLang="en-US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레일 이동</a:t>
            </a:r>
            <a:endParaRPr lang="en-US" altLang="ko-KR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4" name="순서도: 자기 디스크 43">
            <a:extLst>
              <a:ext uri="{FF2B5EF4-FFF2-40B4-BE49-F238E27FC236}">
                <a16:creationId xmlns:a16="http://schemas.microsoft.com/office/drawing/2014/main" id="{BB57426B-C9A1-4CB7-A775-80CB6F553314}"/>
              </a:ext>
            </a:extLst>
          </p:cNvPr>
          <p:cNvSpPr/>
          <p:nvPr/>
        </p:nvSpPr>
        <p:spPr>
          <a:xfrm>
            <a:off x="7792270" y="5984443"/>
            <a:ext cx="812178" cy="450742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정육면체 44">
            <a:extLst>
              <a:ext uri="{FF2B5EF4-FFF2-40B4-BE49-F238E27FC236}">
                <a16:creationId xmlns:a16="http://schemas.microsoft.com/office/drawing/2014/main" id="{452BE0EA-1D0E-482C-BF1D-DDE0D90D3FD8}"/>
              </a:ext>
            </a:extLst>
          </p:cNvPr>
          <p:cNvSpPr/>
          <p:nvPr/>
        </p:nvSpPr>
        <p:spPr>
          <a:xfrm>
            <a:off x="8070138" y="3429000"/>
            <a:ext cx="214902" cy="2716675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6" name="정육면체 45">
            <a:extLst>
              <a:ext uri="{FF2B5EF4-FFF2-40B4-BE49-F238E27FC236}">
                <a16:creationId xmlns:a16="http://schemas.microsoft.com/office/drawing/2014/main" id="{7B4609CD-88BF-40D4-8802-9014E6F1C6E3}"/>
              </a:ext>
            </a:extLst>
          </p:cNvPr>
          <p:cNvSpPr/>
          <p:nvPr/>
        </p:nvSpPr>
        <p:spPr>
          <a:xfrm>
            <a:off x="7514806" y="3568449"/>
            <a:ext cx="1275613" cy="809141"/>
          </a:xfrm>
          <a:prstGeom prst="cube">
            <a:avLst>
              <a:gd name="adj" fmla="val 6962"/>
            </a:avLst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키오스크</a:t>
            </a:r>
            <a:endParaRPr lang="en-US" altLang="ko-KR" sz="2000" b="1" dirty="0">
              <a:solidFill>
                <a:schemeClr val="tx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화면</a:t>
            </a:r>
          </a:p>
        </p:txBody>
      </p:sp>
    </p:spTree>
    <p:extLst>
      <p:ext uri="{BB962C8B-B14F-4D97-AF65-F5344CB8AC3E}">
        <p14:creationId xmlns:p14="http://schemas.microsoft.com/office/powerpoint/2010/main" val="2488125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6" dur="20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en-US" altLang="ko-KR" sz="3200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Github</a:t>
            </a:r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업로드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1-4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899592" y="4149080"/>
            <a:ext cx="7272808" cy="2880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08347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말풍선: 사각형 15"/>
          <p:cNvSpPr/>
          <p:nvPr/>
        </p:nvSpPr>
        <p:spPr>
          <a:xfrm>
            <a:off x="503548" y="2492896"/>
            <a:ext cx="8064896" cy="1800200"/>
          </a:xfrm>
          <a:prstGeom prst="wedgeRectCallout">
            <a:avLst>
              <a:gd name="adj1" fmla="val 35529"/>
              <a:gd name="adj2" fmla="val 8727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2" name="TextBox 6"/>
          <p:cNvSpPr txBox="1"/>
          <p:nvPr/>
        </p:nvSpPr>
        <p:spPr>
          <a:xfrm>
            <a:off x="1547664" y="2852936"/>
            <a:ext cx="604867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en-US" altLang="ko-KR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2. </a:t>
            </a:r>
            <a:r>
              <a:rPr lang="ko-KR" altLang="en-US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다음 주 진행계획</a:t>
            </a:r>
          </a:p>
        </p:txBody>
      </p:sp>
    </p:spTree>
    <p:extLst>
      <p:ext uri="{BB962C8B-B14F-4D97-AF65-F5344CB8AC3E}">
        <p14:creationId xmlns:p14="http://schemas.microsoft.com/office/powerpoint/2010/main" val="15946156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평행 사변형 31">
            <a:extLst>
              <a:ext uri="{FF2B5EF4-FFF2-40B4-BE49-F238E27FC236}">
                <a16:creationId xmlns:a16="http://schemas.microsoft.com/office/drawing/2014/main" id="{2BE2D4EA-FE2A-4E8E-9A06-65084E6B760D}"/>
              </a:ext>
            </a:extLst>
          </p:cNvPr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86BCE92-8345-461A-9BE8-9DE36CA286F2}"/>
              </a:ext>
            </a:extLst>
          </p:cNvPr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다음주 진행 계획</a:t>
            </a:r>
          </a:p>
        </p:txBody>
      </p:sp>
      <p:sp>
        <p:nvSpPr>
          <p:cNvPr id="34" name="직사각형 2">
            <a:extLst>
              <a:ext uri="{FF2B5EF4-FFF2-40B4-BE49-F238E27FC236}">
                <a16:creationId xmlns:a16="http://schemas.microsoft.com/office/drawing/2014/main" id="{F0C44093-9D5E-47A3-9003-2D3E05D32FCA}"/>
              </a:ext>
            </a:extLst>
          </p:cNvPr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A08E953-F7F6-41FD-8FA4-EC3FD132AFA3}"/>
              </a:ext>
            </a:extLst>
          </p:cNvPr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2-1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B03663A-F04C-4968-888A-24641EF134E6}"/>
              </a:ext>
            </a:extLst>
          </p:cNvPr>
          <p:cNvSpPr/>
          <p:nvPr/>
        </p:nvSpPr>
        <p:spPr>
          <a:xfrm>
            <a:off x="863588" y="1916832"/>
            <a:ext cx="7416824" cy="3988043"/>
          </a:xfrm>
          <a:prstGeom prst="rect">
            <a:avLst/>
          </a:prstGeom>
          <a:solidFill>
            <a:srgbClr val="D8D3D9"/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D0283BD-3832-4E60-B9A6-D05DA576B11C}"/>
              </a:ext>
            </a:extLst>
          </p:cNvPr>
          <p:cNvSpPr txBox="1"/>
          <p:nvPr/>
        </p:nvSpPr>
        <p:spPr>
          <a:xfrm>
            <a:off x="1107170" y="2407528"/>
            <a:ext cx="7065230" cy="25483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소프트웨어 제작</a:t>
            </a:r>
            <a:endParaRPr lang="en-US" altLang="ko-KR" sz="28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1. Android Studio USB </a:t>
            </a:r>
            <a:r>
              <a:rPr lang="ko-KR" altLang="en-US" sz="2800" b="1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키패드</a:t>
            </a: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값 인식</a:t>
            </a:r>
            <a:endParaRPr lang="en-US" altLang="ko-KR" sz="28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2. </a:t>
            </a: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음성인식을 통한 </a:t>
            </a:r>
            <a:r>
              <a:rPr lang="ko-KR" altLang="en-US" sz="2800" b="1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리니어레일</a:t>
            </a: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작동</a:t>
            </a:r>
            <a:endParaRPr lang="en-US" altLang="ko-KR" sz="28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9747978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평행 사변형 31">
            <a:extLst>
              <a:ext uri="{FF2B5EF4-FFF2-40B4-BE49-F238E27FC236}">
                <a16:creationId xmlns:a16="http://schemas.microsoft.com/office/drawing/2014/main" id="{2BE2D4EA-FE2A-4E8E-9A06-65084E6B760D}"/>
              </a:ext>
            </a:extLst>
          </p:cNvPr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86BCE92-8345-461A-9BE8-9DE36CA286F2}"/>
              </a:ext>
            </a:extLst>
          </p:cNvPr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전체 개발 일정</a:t>
            </a:r>
          </a:p>
        </p:txBody>
      </p:sp>
      <p:sp>
        <p:nvSpPr>
          <p:cNvPr id="34" name="직사각형 2">
            <a:extLst>
              <a:ext uri="{FF2B5EF4-FFF2-40B4-BE49-F238E27FC236}">
                <a16:creationId xmlns:a16="http://schemas.microsoft.com/office/drawing/2014/main" id="{F0C44093-9D5E-47A3-9003-2D3E05D32FCA}"/>
              </a:ext>
            </a:extLst>
          </p:cNvPr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A08E953-F7F6-41FD-8FA4-EC3FD132AFA3}"/>
              </a:ext>
            </a:extLst>
          </p:cNvPr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2-2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99DC073B-DD2D-49C4-B99B-22839C0831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8324997"/>
              </p:ext>
            </p:extLst>
          </p:nvPr>
        </p:nvGraphicFramePr>
        <p:xfrm>
          <a:off x="803570" y="1994142"/>
          <a:ext cx="7611562" cy="40271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0427">
                  <a:extLst>
                    <a:ext uri="{9D8B030D-6E8A-4147-A177-3AD203B41FA5}">
                      <a16:colId xmlns:a16="http://schemas.microsoft.com/office/drawing/2014/main" val="3192998808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1903811697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1274897094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2038376855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1150396182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2092089647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2622418246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3400351238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1872501149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2005954628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640052794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4194596527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1744895471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448430882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3459567950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2899957023"/>
                    </a:ext>
                  </a:extLst>
                </a:gridCol>
              </a:tblGrid>
              <a:tr h="56616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내 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 gridSpan="15"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개발 일정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6696219"/>
                  </a:ext>
                </a:extLst>
              </a:tr>
              <a:tr h="362678">
                <a:tc vMerge="1">
                  <a:txBody>
                    <a:bodyPr/>
                    <a:lstStyle/>
                    <a:p>
                      <a:pPr latinLnBrk="1"/>
                      <a:endParaRPr lang="ko-KR" altLang="en-US" sz="1300" dirty="0"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2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3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4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5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6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7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8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9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10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11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12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13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14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15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7610637"/>
                  </a:ext>
                </a:extLst>
              </a:tr>
              <a:tr h="6480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주제선정 및</a:t>
                      </a:r>
                      <a:endParaRPr lang="en-US" altLang="ko-KR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기초 자료 수집</a:t>
                      </a:r>
                      <a:endParaRPr lang="en-US" altLang="ko-KR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61430570"/>
                  </a:ext>
                </a:extLst>
              </a:tr>
              <a:tr h="6913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하드웨어 구축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37851482"/>
                  </a:ext>
                </a:extLst>
              </a:tr>
              <a:tr h="62632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소프트웨어 개발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18400583"/>
                  </a:ext>
                </a:extLst>
              </a:tr>
              <a:tr h="51123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구현 및 테스트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30811997"/>
                  </a:ext>
                </a:extLst>
              </a:tr>
              <a:tr h="62131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보고서 작성 및</a:t>
                      </a:r>
                      <a:endParaRPr lang="en-US" altLang="ko-KR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결과 발표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92347900"/>
                  </a:ext>
                </a:extLst>
              </a:tr>
            </a:tbl>
          </a:graphicData>
        </a:graphic>
      </p:graphicFrame>
      <p:sp>
        <p:nvSpPr>
          <p:cNvPr id="8" name="직사각형 7">
            <a:extLst>
              <a:ext uri="{FF2B5EF4-FFF2-40B4-BE49-F238E27FC236}">
                <a16:creationId xmlns:a16="http://schemas.microsoft.com/office/drawing/2014/main" id="{DF88DFCC-2CCE-4943-A814-F44113461B8D}"/>
              </a:ext>
            </a:extLst>
          </p:cNvPr>
          <p:cNvSpPr/>
          <p:nvPr/>
        </p:nvSpPr>
        <p:spPr>
          <a:xfrm>
            <a:off x="2915815" y="3068960"/>
            <a:ext cx="1833479" cy="28803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EA5053C-BC9E-423C-AC74-2970EAA9EECF}"/>
              </a:ext>
            </a:extLst>
          </p:cNvPr>
          <p:cNvSpPr/>
          <p:nvPr/>
        </p:nvSpPr>
        <p:spPr>
          <a:xfrm>
            <a:off x="5098188" y="3777113"/>
            <a:ext cx="1118850" cy="2880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1CB21B5-E7DB-446C-97AF-B0D775BA9D9A}"/>
              </a:ext>
            </a:extLst>
          </p:cNvPr>
          <p:cNvSpPr/>
          <p:nvPr/>
        </p:nvSpPr>
        <p:spPr>
          <a:xfrm>
            <a:off x="4749294" y="4455717"/>
            <a:ext cx="830818" cy="2880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A393410-A87D-4FAE-97BC-780DCCEBBDFD}"/>
              </a:ext>
            </a:extLst>
          </p:cNvPr>
          <p:cNvSpPr/>
          <p:nvPr/>
        </p:nvSpPr>
        <p:spPr>
          <a:xfrm>
            <a:off x="5485812" y="4455717"/>
            <a:ext cx="1462452" cy="2880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9A2509E3-9A58-47DD-BBA8-82C7A03DA357}"/>
              </a:ext>
            </a:extLst>
          </p:cNvPr>
          <p:cNvSpPr/>
          <p:nvPr/>
        </p:nvSpPr>
        <p:spPr>
          <a:xfrm>
            <a:off x="5840400" y="5013176"/>
            <a:ext cx="2187983" cy="2880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C000AC7-A918-4E52-B6FE-5C1EA818A8F8}"/>
              </a:ext>
            </a:extLst>
          </p:cNvPr>
          <p:cNvSpPr/>
          <p:nvPr/>
        </p:nvSpPr>
        <p:spPr>
          <a:xfrm>
            <a:off x="7308304" y="5589240"/>
            <a:ext cx="1102412" cy="2880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87D5AF8-FE1B-4982-A8E0-A47FF7D38F8C}"/>
              </a:ext>
            </a:extLst>
          </p:cNvPr>
          <p:cNvSpPr/>
          <p:nvPr/>
        </p:nvSpPr>
        <p:spPr>
          <a:xfrm>
            <a:off x="4377948" y="4455717"/>
            <a:ext cx="2187983" cy="28803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D6A1FDE6-505B-48AD-9A0E-C952D5AF3CE0}"/>
              </a:ext>
            </a:extLst>
          </p:cNvPr>
          <p:cNvSpPr/>
          <p:nvPr/>
        </p:nvSpPr>
        <p:spPr>
          <a:xfrm>
            <a:off x="5076056" y="3777113"/>
            <a:ext cx="1462452" cy="28803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D6A1FDE6-505B-48AD-9A0E-C952D5AF3CE0}"/>
              </a:ext>
            </a:extLst>
          </p:cNvPr>
          <p:cNvSpPr/>
          <p:nvPr/>
        </p:nvSpPr>
        <p:spPr>
          <a:xfrm>
            <a:off x="5840400" y="5013176"/>
            <a:ext cx="725531" cy="28803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550764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95536" y="2564904"/>
            <a:ext cx="8208912" cy="172819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6"/>
          <p:cNvSpPr txBox="1">
            <a:spLocks/>
          </p:cNvSpPr>
          <p:nvPr/>
        </p:nvSpPr>
        <p:spPr>
          <a:xfrm>
            <a:off x="971600" y="2828836"/>
            <a:ext cx="7153275" cy="1107996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defTabSz="4572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6600" b="1" dirty="0">
                <a:ln w="6350" cap="flat" cmpd="sng">
                  <a:solidFill>
                    <a:schemeClr val="tx1">
                      <a:alpha val="100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rgbClr val="000000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Q &amp; A</a:t>
            </a:r>
            <a:endParaRPr lang="ko-KR" altLang="en-US" sz="6600" b="1" cap="none" dirty="0">
              <a:ln w="6350" cap="flat" cmpd="sng">
                <a:solidFill>
                  <a:schemeClr val="tx1">
                    <a:alpha val="100000"/>
                  </a:schemeClr>
                </a:solidFill>
                <a:prstDash val="solid"/>
              </a:ln>
              <a:solidFill>
                <a:srgbClr val="FFFFFF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1036826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95536" y="2564904"/>
            <a:ext cx="8208912" cy="172819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6"/>
          <p:cNvSpPr txBox="1">
            <a:spLocks/>
          </p:cNvSpPr>
          <p:nvPr/>
        </p:nvSpPr>
        <p:spPr>
          <a:xfrm>
            <a:off x="971600" y="2828836"/>
            <a:ext cx="7153275" cy="1107996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defTabSz="4572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6600" b="1" dirty="0">
                <a:ln w="6350" cap="flat" cmpd="sng">
                  <a:solidFill>
                    <a:schemeClr val="tx1">
                      <a:alpha val="100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rgbClr val="000000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THANK YOU</a:t>
            </a:r>
            <a:endParaRPr lang="ko-KR" altLang="en-US" sz="6600" b="1" cap="none" dirty="0">
              <a:ln w="6350" cap="flat" cmpd="sng">
                <a:solidFill>
                  <a:schemeClr val="tx1">
                    <a:alpha val="100000"/>
                  </a:schemeClr>
                </a:solidFill>
                <a:prstDash val="solid"/>
              </a:ln>
              <a:solidFill>
                <a:srgbClr val="FFFFFF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80340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평행 사변형 13"/>
          <p:cNvSpPr/>
          <p:nvPr/>
        </p:nvSpPr>
        <p:spPr>
          <a:xfrm>
            <a:off x="1601670" y="443280"/>
            <a:ext cx="4356484" cy="864096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5" name="직사각형 2"/>
          <p:cNvSpPr/>
          <p:nvPr/>
        </p:nvSpPr>
        <p:spPr>
          <a:xfrm>
            <a:off x="413538" y="443280"/>
            <a:ext cx="1332148" cy="864096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39552" y="498592"/>
            <a:ext cx="11881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목차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745686" y="498592"/>
            <a:ext cx="3492388" cy="894003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 algn="ctr">
              <a:defRPr lang="ko-KR" altLang="en-US"/>
            </a:pPr>
            <a:r>
              <a:rPr lang="ko-KR" altLang="en-US" sz="3600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유니스크</a:t>
            </a:r>
            <a:endParaRPr lang="ko-KR" altLang="en-US" sz="36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DFBFC3-285B-414C-8BCE-AC8D9D0E97DE}"/>
              </a:ext>
            </a:extLst>
          </p:cNvPr>
          <p:cNvSpPr txBox="1"/>
          <p:nvPr/>
        </p:nvSpPr>
        <p:spPr>
          <a:xfrm>
            <a:off x="1745686" y="2285245"/>
            <a:ext cx="4266474" cy="20851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lnSpc>
                <a:spcPct val="200000"/>
              </a:lnSpc>
              <a:buFont typeface="+mj-lt"/>
              <a:buAutoNum type="arabicPeriod"/>
            </a:pPr>
            <a:r>
              <a:rPr lang="ko-KR" altLang="en-US" sz="35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이번 주 진행사항</a:t>
            </a:r>
            <a:endParaRPr lang="en-US" altLang="ko-KR" sz="35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342900" indent="-342900">
              <a:lnSpc>
                <a:spcPct val="200000"/>
              </a:lnSpc>
              <a:buAutoNum type="arabicPeriod"/>
            </a:pPr>
            <a:r>
              <a:rPr lang="en-US" altLang="ko-KR" sz="35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</a:t>
            </a:r>
            <a:r>
              <a:rPr lang="ko-KR" altLang="en-US" sz="35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다음 주 진행 목표</a:t>
            </a:r>
            <a:endParaRPr lang="en-US" altLang="ko-KR" sz="35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975027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말풍선: 사각형 15"/>
          <p:cNvSpPr/>
          <p:nvPr/>
        </p:nvSpPr>
        <p:spPr>
          <a:xfrm>
            <a:off x="503548" y="2492896"/>
            <a:ext cx="8064896" cy="1800200"/>
          </a:xfrm>
          <a:prstGeom prst="wedgeRectCallout">
            <a:avLst>
              <a:gd name="adj1" fmla="val 35529"/>
              <a:gd name="adj2" fmla="val 8727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2" name="TextBox 6"/>
          <p:cNvSpPr txBox="1"/>
          <p:nvPr/>
        </p:nvSpPr>
        <p:spPr>
          <a:xfrm>
            <a:off x="1475656" y="2852936"/>
            <a:ext cx="604867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en-US" altLang="ko-KR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1. </a:t>
            </a:r>
            <a:r>
              <a:rPr lang="ko-KR" altLang="en-US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이번 주 진행사항</a:t>
            </a:r>
          </a:p>
        </p:txBody>
      </p:sp>
    </p:spTree>
    <p:extLst>
      <p:ext uri="{BB962C8B-B14F-4D97-AF65-F5344CB8AC3E}">
        <p14:creationId xmlns:p14="http://schemas.microsoft.com/office/powerpoint/2010/main" val="279142007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평행 사변형 31">
            <a:extLst>
              <a:ext uri="{FF2B5EF4-FFF2-40B4-BE49-F238E27FC236}">
                <a16:creationId xmlns:a16="http://schemas.microsoft.com/office/drawing/2014/main" id="{2BE2D4EA-FE2A-4E8E-9A06-65084E6B760D}"/>
              </a:ext>
            </a:extLst>
          </p:cNvPr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86BCE92-8345-461A-9BE8-9DE36CA286F2}"/>
              </a:ext>
            </a:extLst>
          </p:cNvPr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이번주 진행 사항</a:t>
            </a:r>
          </a:p>
        </p:txBody>
      </p:sp>
      <p:sp>
        <p:nvSpPr>
          <p:cNvPr id="34" name="직사각형 2">
            <a:extLst>
              <a:ext uri="{FF2B5EF4-FFF2-40B4-BE49-F238E27FC236}">
                <a16:creationId xmlns:a16="http://schemas.microsoft.com/office/drawing/2014/main" id="{F0C44093-9D5E-47A3-9003-2D3E05D32FCA}"/>
              </a:ext>
            </a:extLst>
          </p:cNvPr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A08E953-F7F6-41FD-8FA4-EC3FD132AFA3}"/>
              </a:ext>
            </a:extLst>
          </p:cNvPr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1-1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B03663A-F04C-4968-888A-24641EF134E6}"/>
              </a:ext>
            </a:extLst>
          </p:cNvPr>
          <p:cNvSpPr/>
          <p:nvPr/>
        </p:nvSpPr>
        <p:spPr>
          <a:xfrm>
            <a:off x="863588" y="1916832"/>
            <a:ext cx="7416824" cy="3988043"/>
          </a:xfrm>
          <a:prstGeom prst="rect">
            <a:avLst/>
          </a:prstGeom>
          <a:solidFill>
            <a:srgbClr val="D8D3D9"/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D43B091-F353-4832-A0CA-BA4A14F8F044}"/>
              </a:ext>
            </a:extLst>
          </p:cNvPr>
          <p:cNvSpPr txBox="1"/>
          <p:nvPr/>
        </p:nvSpPr>
        <p:spPr>
          <a:xfrm>
            <a:off x="1107170" y="2132856"/>
            <a:ext cx="7065230" cy="341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하드웨어 제작</a:t>
            </a:r>
            <a:endParaRPr lang="en-US" altLang="ko-KR" sz="28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>
              <a:lnSpc>
                <a:spcPct val="200000"/>
              </a:lnSpc>
            </a:pP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</a:t>
            </a:r>
            <a:r>
              <a:rPr lang="en-US" altLang="ko-KR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1. </a:t>
            </a: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인체감지센서를 이용한 디스플레이 구동</a:t>
            </a:r>
            <a:endParaRPr lang="en-US" altLang="ko-KR" sz="28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457200" indent="-4572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소프트웨어 제작</a:t>
            </a:r>
            <a:endParaRPr lang="en-US" altLang="ko-KR" sz="28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1. </a:t>
            </a: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음성인식을 통한 리니어 레일 구동</a:t>
            </a:r>
            <a:endParaRPr lang="en-US" altLang="ko-KR" sz="28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625715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센서의 선택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1-2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B9E5809-29AB-4442-9A83-B0274DFCA79C}"/>
              </a:ext>
            </a:extLst>
          </p:cNvPr>
          <p:cNvSpPr txBox="1"/>
          <p:nvPr/>
        </p:nvSpPr>
        <p:spPr>
          <a:xfrm>
            <a:off x="899592" y="2268253"/>
            <a:ext cx="3240527" cy="11791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500" b="1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무접점</a:t>
            </a:r>
            <a:r>
              <a:rPr lang="ko-KR" altLang="en-US" sz="25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근접센서 모듈</a:t>
            </a:r>
            <a:endParaRPr lang="en-US" altLang="ko-KR" sz="25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5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(NS-IRPSM)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57D1A0D-899A-43A0-AEB3-6C0E68F8AFA4}"/>
              </a:ext>
            </a:extLst>
          </p:cNvPr>
          <p:cNvSpPr txBox="1"/>
          <p:nvPr/>
        </p:nvSpPr>
        <p:spPr>
          <a:xfrm>
            <a:off x="4409982" y="2268253"/>
            <a:ext cx="3834426" cy="11791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5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근적외선 인체감지센서 모듈</a:t>
            </a:r>
            <a:endParaRPr lang="en-US" altLang="ko-KR" sz="25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5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(HC-SR501)</a:t>
            </a:r>
            <a:r>
              <a:rPr lang="ko-KR" altLang="en-US" sz="25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endParaRPr lang="en-US" altLang="ko-KR" sz="25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763A04BE-65C5-48B1-83C1-804D1973641A}"/>
              </a:ext>
            </a:extLst>
          </p:cNvPr>
          <p:cNvSpPr/>
          <p:nvPr/>
        </p:nvSpPr>
        <p:spPr>
          <a:xfrm>
            <a:off x="4283968" y="1916832"/>
            <a:ext cx="4104456" cy="1882009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31C16FA-5AB0-4F78-A452-FBE7BB190B1C}"/>
              </a:ext>
            </a:extLst>
          </p:cNvPr>
          <p:cNvSpPr txBox="1"/>
          <p:nvPr/>
        </p:nvSpPr>
        <p:spPr>
          <a:xfrm>
            <a:off x="928303" y="4362731"/>
            <a:ext cx="7316105" cy="16231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두 센서 모두 </a:t>
            </a:r>
            <a:r>
              <a:rPr lang="ko-KR" altLang="en-US" sz="23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적외선 센서</a:t>
            </a:r>
            <a:endParaRPr lang="en-US" altLang="ko-KR" sz="2300" b="1" dirty="0">
              <a:solidFill>
                <a:srgbClr val="FF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3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BUT</a:t>
            </a:r>
            <a:r>
              <a:rPr lang="en-US" altLang="ko-KR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2000" b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무접점</a:t>
            </a:r>
            <a:r>
              <a:rPr lang="ko-KR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근접센서 모듈은 감지거리가 </a:t>
            </a:r>
            <a:endParaRPr lang="en-US" altLang="ko-KR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23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15cm</a:t>
            </a:r>
            <a:r>
              <a:rPr lang="ko-KR" altLang="en-US" sz="23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이내</a:t>
            </a:r>
            <a:r>
              <a:rPr lang="ko-KR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임으로 적절치 </a:t>
            </a:r>
            <a:r>
              <a:rPr lang="en-US" altLang="ko-KR" sz="23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X</a:t>
            </a:r>
          </a:p>
        </p:txBody>
      </p:sp>
    </p:spTree>
    <p:extLst>
      <p:ext uri="{BB962C8B-B14F-4D97-AF65-F5344CB8AC3E}">
        <p14:creationId xmlns:p14="http://schemas.microsoft.com/office/powerpoint/2010/main" val="41763634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근적외선 </a:t>
            </a:r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PIR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센서 인체감지 모션센서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1-2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B9E5809-29AB-4442-9A83-B0274DFCA79C}"/>
              </a:ext>
            </a:extLst>
          </p:cNvPr>
          <p:cNvSpPr txBox="1"/>
          <p:nvPr/>
        </p:nvSpPr>
        <p:spPr>
          <a:xfrm>
            <a:off x="643341" y="1700808"/>
            <a:ext cx="7857318" cy="38241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5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적외선을 받아들이는 센서</a:t>
            </a:r>
            <a:endParaRPr lang="en-US" altLang="ko-KR" sz="25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25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PIR : Passive Infrared Sensor</a:t>
            </a: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5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일정한 적외선을 띈 움직이는 물체를 감지하는 센서</a:t>
            </a:r>
            <a:endParaRPr lang="en-US" altLang="ko-KR" sz="25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5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대게 일반 건물의 복도</a:t>
            </a:r>
            <a:r>
              <a:rPr lang="en-US" altLang="ko-KR" sz="25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, </a:t>
            </a:r>
            <a:r>
              <a:rPr lang="ko-KR" altLang="en-US" sz="25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현관문에 부착되어 적외선이 감지되는 움직임에 따라 조명 조절</a:t>
            </a:r>
            <a:endParaRPr lang="en-US" altLang="ko-KR" sz="25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924916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인체감지 모션센서의 동작원리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1-2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202ED492-42E2-4681-B6C5-135019DBB9EA}"/>
              </a:ext>
            </a:extLst>
          </p:cNvPr>
          <p:cNvGrpSpPr/>
          <p:nvPr/>
        </p:nvGrpSpPr>
        <p:grpSpPr>
          <a:xfrm>
            <a:off x="980295" y="2204864"/>
            <a:ext cx="7183409" cy="3677766"/>
            <a:chOff x="828165" y="1988840"/>
            <a:chExt cx="7183409" cy="3677766"/>
          </a:xfrm>
        </p:grpSpPr>
        <p:pic>
          <p:nvPicPr>
            <p:cNvPr id="1026" name="Picture 2">
              <a:extLst>
                <a:ext uri="{FF2B5EF4-FFF2-40B4-BE49-F238E27FC236}">
                  <a16:creationId xmlns:a16="http://schemas.microsoft.com/office/drawing/2014/main" id="{775BD055-96F1-4798-8A89-B3224E359FA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b="9981"/>
            <a:stretch/>
          </p:blipFill>
          <p:spPr bwMode="auto">
            <a:xfrm>
              <a:off x="828165" y="1988840"/>
              <a:ext cx="7183409" cy="3677766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737CDA2-E791-49D6-A837-BF3F3E59D827}"/>
                </a:ext>
              </a:extLst>
            </p:cNvPr>
            <p:cNvSpPr txBox="1"/>
            <p:nvPr/>
          </p:nvSpPr>
          <p:spPr>
            <a:xfrm>
              <a:off x="6156176" y="3933056"/>
              <a:ext cx="48966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①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2F5A5D25-FC3D-49C3-A97E-DA7AF782C1A1}"/>
                </a:ext>
              </a:extLst>
            </p:cNvPr>
            <p:cNvSpPr txBox="1"/>
            <p:nvPr/>
          </p:nvSpPr>
          <p:spPr>
            <a:xfrm>
              <a:off x="4327167" y="2420888"/>
              <a:ext cx="48966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②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D2055B9A-2C38-4572-BA82-B215BE6E1A1F}"/>
                </a:ext>
              </a:extLst>
            </p:cNvPr>
            <p:cNvSpPr txBox="1"/>
            <p:nvPr/>
          </p:nvSpPr>
          <p:spPr>
            <a:xfrm>
              <a:off x="3059832" y="2420888"/>
              <a:ext cx="48966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③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1CEB9943-A035-40AC-B5AD-1858B0C4E73A}"/>
                </a:ext>
              </a:extLst>
            </p:cNvPr>
            <p:cNvSpPr txBox="1"/>
            <p:nvPr/>
          </p:nvSpPr>
          <p:spPr>
            <a:xfrm>
              <a:off x="1274022" y="2420888"/>
              <a:ext cx="489666" cy="5232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2800" b="1" dirty="0">
                  <a:solidFill>
                    <a:srgbClr val="FF0000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a옛날목욕탕L" panose="02020600000000000000" pitchFamily="18" charset="-127"/>
                  <a:ea typeface="a옛날목욕탕L" panose="02020600000000000000" pitchFamily="18" charset="-127"/>
                </a:rPr>
                <a:t>④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03590464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인체감지 모션센서와 </a:t>
            </a:r>
            <a:r>
              <a:rPr lang="ko-KR" altLang="en-US" sz="3200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아두이노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1-2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F22F3BCE-4924-4D22-AF74-1C892D11B38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31693" b="42025"/>
          <a:stretch/>
        </p:blipFill>
        <p:spPr>
          <a:xfrm>
            <a:off x="566337" y="1794300"/>
            <a:ext cx="3906209" cy="4271519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EFCD0887-86FC-4B6C-B0E7-81432A3B901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7975" r="31693"/>
          <a:stretch/>
        </p:blipFill>
        <p:spPr>
          <a:xfrm>
            <a:off x="4556074" y="1772816"/>
            <a:ext cx="3906209" cy="3096344"/>
          </a:xfrm>
          <a:prstGeom prst="rect">
            <a:avLst/>
          </a:prstGeom>
        </p:spPr>
      </p:pic>
      <p:sp>
        <p:nvSpPr>
          <p:cNvPr id="10" name="직사각형 9">
            <a:extLst>
              <a:ext uri="{FF2B5EF4-FFF2-40B4-BE49-F238E27FC236}">
                <a16:creationId xmlns:a16="http://schemas.microsoft.com/office/drawing/2014/main" id="{D346E4CC-F985-44D4-89C4-4A664252DF37}"/>
              </a:ext>
            </a:extLst>
          </p:cNvPr>
          <p:cNvSpPr/>
          <p:nvPr/>
        </p:nvSpPr>
        <p:spPr>
          <a:xfrm>
            <a:off x="4585053" y="2132856"/>
            <a:ext cx="3606917" cy="936104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3AB0D153-5E61-4309-948E-AFB51BE9D493}"/>
              </a:ext>
            </a:extLst>
          </p:cNvPr>
          <p:cNvSpPr/>
          <p:nvPr/>
        </p:nvSpPr>
        <p:spPr>
          <a:xfrm>
            <a:off x="4585053" y="3068960"/>
            <a:ext cx="3606917" cy="936104"/>
          </a:xfrm>
          <a:prstGeom prst="rect">
            <a:avLst/>
          </a:prstGeom>
          <a:noFill/>
          <a:ln w="762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520937A-BCE9-4D4A-B330-65E189617CAA}"/>
              </a:ext>
            </a:extLst>
          </p:cNvPr>
          <p:cNvSpPr txBox="1"/>
          <p:nvPr/>
        </p:nvSpPr>
        <p:spPr>
          <a:xfrm>
            <a:off x="4051920" y="2339298"/>
            <a:ext cx="4896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①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17F1C3D-6A30-438F-B463-39BF770CA947}"/>
              </a:ext>
            </a:extLst>
          </p:cNvPr>
          <p:cNvSpPr txBox="1"/>
          <p:nvPr/>
        </p:nvSpPr>
        <p:spPr>
          <a:xfrm>
            <a:off x="4051920" y="3259044"/>
            <a:ext cx="4896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b="1" dirty="0">
                <a:solidFill>
                  <a:srgbClr val="FF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②</a:t>
            </a:r>
          </a:p>
        </p:txBody>
      </p:sp>
    </p:spTree>
    <p:extLst>
      <p:ext uri="{BB962C8B-B14F-4D97-AF65-F5344CB8AC3E}">
        <p14:creationId xmlns:p14="http://schemas.microsoft.com/office/powerpoint/2010/main" val="218620833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인체감지 모션센서의 동작 영상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1-2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7" name="KakaoTalk_Video_20191112_1239_13_816">
            <a:hlinkClick r:id="" action="ppaction://media"/>
            <a:extLst>
              <a:ext uri="{FF2B5EF4-FFF2-40B4-BE49-F238E27FC236}">
                <a16:creationId xmlns:a16="http://schemas.microsoft.com/office/drawing/2014/main" id="{8D8D0E56-CF88-4960-8F34-7E20489B954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39552" y="1700808"/>
            <a:ext cx="7920880" cy="4488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915542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793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기본">
  <a:themeElements>
    <a:clrScheme name="사용자 지정 3">
      <a:dk1>
        <a:sysClr val="windowText" lastClr="000000"/>
      </a:dk1>
      <a:lt1>
        <a:srgbClr val="F1F3F9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기본">
      <a:majorFont>
        <a:latin typeface="Corbel"/>
        <a:ea typeface=""/>
        <a:cs typeface=""/>
        <a:font script="Jpan" typeface="MS Gothic"/>
        <a:font script="Hang" typeface="맑은 고딕"/>
        <a:font script="Hans" typeface="SimSun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MS Gothic"/>
        <a:font script="Hang" typeface="맑은 고딕"/>
        <a:font script="Hans" typeface="SimSun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기본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256</Words>
  <Application>Microsoft Office PowerPoint</Application>
  <PresentationFormat>화면 슬라이드 쇼(4:3)</PresentationFormat>
  <Paragraphs>104</Paragraphs>
  <Slides>16</Slides>
  <Notes>14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0" baseType="lpstr">
      <vt:lpstr>Arial</vt:lpstr>
      <vt:lpstr>Corbel</vt:lpstr>
      <vt:lpstr>a옛날목욕탕L</vt:lpstr>
      <vt:lpstr>기본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7조</dc:creator>
  <cp:lastModifiedBy>정 혜수</cp:lastModifiedBy>
  <cp:revision>317</cp:revision>
  <dcterms:created xsi:type="dcterms:W3CDTF">2017-05-25T09:40:08Z</dcterms:created>
  <dcterms:modified xsi:type="dcterms:W3CDTF">2019-11-12T04:01:33Z</dcterms:modified>
  <cp:version>1000.0000.01</cp:version>
</cp:coreProperties>
</file>